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8" r:id="rId6"/>
    <p:sldId id="269" r:id="rId7"/>
    <p:sldId id="262" r:id="rId8"/>
    <p:sldId id="274" r:id="rId9"/>
    <p:sldId id="265" r:id="rId10"/>
    <p:sldId id="266" r:id="rId11"/>
    <p:sldId id="267" r:id="rId12"/>
    <p:sldId id="270" r:id="rId13"/>
    <p:sldId id="264" r:id="rId14"/>
    <p:sldId id="272" r:id="rId15"/>
    <p:sldId id="273" r:id="rId16"/>
    <p:sldId id="27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9" d="100"/>
          <a:sy n="119" d="100"/>
        </p:scale>
        <p:origin x="-234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B4E8A4-A209-4D42-9941-8D228802FFFC}" type="doc">
      <dgm:prSet loTypeId="urn:microsoft.com/office/officeart/2005/8/layout/hList6" loCatId="list" qsTypeId="urn:microsoft.com/office/officeart/2005/8/quickstyle/3d4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0F4983E1-DA61-42D6-A11B-A7818F5AB973}">
      <dgm:prSet custT="1"/>
      <dgm:spPr/>
      <dgm:t>
        <a:bodyPr/>
        <a:lstStyle/>
        <a:p>
          <a:pPr rtl="0"/>
          <a:r>
            <a:rPr lang="ru-RU" sz="2400" b="1" i="0" dirty="0">
              <a:latin typeface="Arial" panose="020B0604020202020204" pitchFamily="34" charset="0"/>
              <a:cs typeface="Arial" panose="020B0604020202020204" pitchFamily="34" charset="0"/>
            </a:rPr>
            <a:t>к качеству обучения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DFB0C3-F922-4232-99CF-81BB48649ED5}" type="parTrans" cxnId="{D1B19D41-C658-4320-A241-6F07262C277D}">
      <dgm:prSet/>
      <dgm:spPr/>
      <dgm:t>
        <a:bodyPr/>
        <a:lstStyle/>
        <a:p>
          <a:endParaRPr lang="ru-RU"/>
        </a:p>
      </dgm:t>
    </dgm:pt>
    <dgm:pt modelId="{DE976E82-DE13-4B8F-AA43-9577DFE08FF3}" type="sibTrans" cxnId="{D1B19D41-C658-4320-A241-6F07262C277D}">
      <dgm:prSet/>
      <dgm:spPr/>
      <dgm:t>
        <a:bodyPr/>
        <a:lstStyle/>
        <a:p>
          <a:endParaRPr lang="ru-RU"/>
        </a:p>
      </dgm:t>
    </dgm:pt>
    <dgm:pt modelId="{EC4757C0-B389-4612-924B-F86F6B2B0653}">
      <dgm:prSet custT="1"/>
      <dgm:spPr/>
      <dgm:t>
        <a:bodyPr/>
        <a:lstStyle/>
        <a:p>
          <a:pPr rtl="0"/>
          <a:r>
            <a:rPr lang="ru-RU" sz="2400" b="1" i="0" dirty="0">
              <a:latin typeface="Arial" panose="020B0604020202020204" pitchFamily="34" charset="0"/>
              <a:cs typeface="Arial" panose="020B0604020202020204" pitchFamily="34" charset="0"/>
            </a:rPr>
            <a:t>к </a:t>
          </a:r>
          <a:endParaRPr lang="ru-RU" sz="2400" b="1" i="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rtl="0"/>
          <a:r>
            <a:rPr lang="ru-RU" sz="2400" b="1" i="0" dirty="0" smtClean="0">
              <a:latin typeface="Arial" panose="020B0604020202020204" pitchFamily="34" charset="0"/>
              <a:cs typeface="Arial" panose="020B0604020202020204" pitchFamily="34" charset="0"/>
            </a:rPr>
            <a:t>результатам </a:t>
          </a:r>
          <a:r>
            <a:rPr lang="ru-RU" sz="2400" b="1" i="0" dirty="0">
              <a:latin typeface="Arial" panose="020B0604020202020204" pitchFamily="34" charset="0"/>
              <a:cs typeface="Arial" panose="020B0604020202020204" pitchFamily="34" charset="0"/>
            </a:rPr>
            <a:t>обучения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E5D32C-0208-4619-8DF2-557881B39A14}" type="parTrans" cxnId="{4798E776-F8F2-4E4C-BBC9-52CF8DC7B5FF}">
      <dgm:prSet/>
      <dgm:spPr/>
      <dgm:t>
        <a:bodyPr/>
        <a:lstStyle/>
        <a:p>
          <a:endParaRPr lang="ru-RU"/>
        </a:p>
      </dgm:t>
    </dgm:pt>
    <dgm:pt modelId="{6DA4D737-B093-4895-AE57-DCB6B1F3334C}" type="sibTrans" cxnId="{4798E776-F8F2-4E4C-BBC9-52CF8DC7B5FF}">
      <dgm:prSet/>
      <dgm:spPr/>
      <dgm:t>
        <a:bodyPr/>
        <a:lstStyle/>
        <a:p>
          <a:endParaRPr lang="ru-RU"/>
        </a:p>
      </dgm:t>
    </dgm:pt>
    <dgm:pt modelId="{77D3473A-AF76-4139-8483-2849BD9C9746}">
      <dgm:prSet custT="1"/>
      <dgm:spPr/>
      <dgm:t>
        <a:bodyPr/>
        <a:lstStyle/>
        <a:p>
          <a:pPr rtl="0"/>
          <a:r>
            <a:rPr lang="ru-RU" sz="2400" b="1" i="0" dirty="0">
              <a:latin typeface="Arial" panose="020B0604020202020204" pitchFamily="34" charset="0"/>
              <a:cs typeface="Arial" panose="020B0604020202020204" pitchFamily="34" charset="0"/>
            </a:rPr>
            <a:t>к содержанию учебных предметов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DEA5ED-FBD5-4540-BA75-0405F5285B0D}" type="parTrans" cxnId="{C0B0FE35-36C3-4B1B-B949-E9D6B2248922}">
      <dgm:prSet/>
      <dgm:spPr/>
      <dgm:t>
        <a:bodyPr/>
        <a:lstStyle/>
        <a:p>
          <a:endParaRPr lang="ru-RU"/>
        </a:p>
      </dgm:t>
    </dgm:pt>
    <dgm:pt modelId="{1AED1F92-924A-48FC-87C4-D8085EF1E38D}" type="sibTrans" cxnId="{C0B0FE35-36C3-4B1B-B949-E9D6B2248922}">
      <dgm:prSet/>
      <dgm:spPr/>
      <dgm:t>
        <a:bodyPr/>
        <a:lstStyle/>
        <a:p>
          <a:endParaRPr lang="ru-RU"/>
        </a:p>
      </dgm:t>
    </dgm:pt>
    <dgm:pt modelId="{EC2DD89B-06BA-4D9B-9779-AA660B0B87F9}">
      <dgm:prSet custT="1"/>
      <dgm:spPr/>
      <dgm:t>
        <a:bodyPr/>
        <a:lstStyle/>
        <a:p>
          <a:pPr rtl="0"/>
          <a:r>
            <a:rPr lang="ru-RU" sz="2400" b="1" i="0" dirty="0">
              <a:latin typeface="Arial" panose="020B0604020202020204" pitchFamily="34" charset="0"/>
              <a:cs typeface="Arial" panose="020B0604020202020204" pitchFamily="34" charset="0"/>
            </a:rPr>
            <a:t>к методам обучения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22B6FB-73D9-417D-872D-55311A93CC1E}" type="parTrans" cxnId="{57F561E9-0282-43F9-ABC7-4B977A35D945}">
      <dgm:prSet/>
      <dgm:spPr/>
      <dgm:t>
        <a:bodyPr/>
        <a:lstStyle/>
        <a:p>
          <a:endParaRPr lang="ru-RU"/>
        </a:p>
      </dgm:t>
    </dgm:pt>
    <dgm:pt modelId="{D32DA296-24EC-4D65-81CE-C80F83A260DD}" type="sibTrans" cxnId="{57F561E9-0282-43F9-ABC7-4B977A35D945}">
      <dgm:prSet/>
      <dgm:spPr/>
      <dgm:t>
        <a:bodyPr/>
        <a:lstStyle/>
        <a:p>
          <a:endParaRPr lang="ru-RU"/>
        </a:p>
      </dgm:t>
    </dgm:pt>
    <dgm:pt modelId="{4C14FDD3-9127-40EC-BF8C-C001E61E89E7}">
      <dgm:prSet custT="1"/>
      <dgm:spPr/>
      <dgm:t>
        <a:bodyPr/>
        <a:lstStyle/>
        <a:p>
          <a:pPr rtl="0"/>
          <a:r>
            <a:rPr lang="ru-RU" sz="2400" b="1" i="0" dirty="0">
              <a:latin typeface="Arial" panose="020B0604020202020204" pitchFamily="34" charset="0"/>
              <a:cs typeface="Arial" panose="020B0604020202020204" pitchFamily="34" charset="0"/>
            </a:rPr>
            <a:t>к формам обучения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5A87A8-A34F-4552-9EF1-E33D4C23D9BA}" type="parTrans" cxnId="{4320E125-9C21-4DF0-8B8B-B66E371CA46F}">
      <dgm:prSet/>
      <dgm:spPr/>
      <dgm:t>
        <a:bodyPr/>
        <a:lstStyle/>
        <a:p>
          <a:endParaRPr lang="ru-RU"/>
        </a:p>
      </dgm:t>
    </dgm:pt>
    <dgm:pt modelId="{BDC46EC1-45C3-4EE3-913C-27600285CE38}" type="sibTrans" cxnId="{4320E125-9C21-4DF0-8B8B-B66E371CA46F}">
      <dgm:prSet/>
      <dgm:spPr/>
      <dgm:t>
        <a:bodyPr/>
        <a:lstStyle/>
        <a:p>
          <a:endParaRPr lang="ru-RU"/>
        </a:p>
      </dgm:t>
    </dgm:pt>
    <dgm:pt modelId="{FCC60902-8FB0-4BEB-B729-16C5C7A4F1F5}" type="pres">
      <dgm:prSet presAssocID="{05B4E8A4-A209-4D42-9941-8D228802FF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8DF2C6-055C-418E-BC17-A50226574B5C}" type="pres">
      <dgm:prSet presAssocID="{0F4983E1-DA61-42D6-A11B-A7818F5AB973}" presName="node" presStyleLbl="node1" presStyleIdx="0" presStyleCnt="5" custLinFactNeighborY="5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8C655F-FED9-407B-86A6-6BA192B63B5C}" type="pres">
      <dgm:prSet presAssocID="{DE976E82-DE13-4B8F-AA43-9577DFE08FF3}" presName="sibTrans" presStyleCnt="0"/>
      <dgm:spPr/>
    </dgm:pt>
    <dgm:pt modelId="{831DA491-8486-4037-BA90-86C8EEDFC126}" type="pres">
      <dgm:prSet presAssocID="{EC4757C0-B389-4612-924B-F86F6B2B0653}" presName="node" presStyleLbl="node1" presStyleIdx="1" presStyleCnt="5" custScaleX="109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358F23-1AFA-4C81-BF23-ED4D110F4186}" type="pres">
      <dgm:prSet presAssocID="{6DA4D737-B093-4895-AE57-DCB6B1F3334C}" presName="sibTrans" presStyleCnt="0"/>
      <dgm:spPr/>
    </dgm:pt>
    <dgm:pt modelId="{49BBF30F-F0E0-44A7-B933-394E722F6118}" type="pres">
      <dgm:prSet presAssocID="{77D3473A-AF76-4139-8483-2849BD9C9746}" presName="node" presStyleLbl="node1" presStyleIdx="2" presStyleCnt="5" custScaleX="1189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FD228F-595D-487D-A774-4BA687FEFDA7}" type="pres">
      <dgm:prSet presAssocID="{1AED1F92-924A-48FC-87C4-D8085EF1E38D}" presName="sibTrans" presStyleCnt="0"/>
      <dgm:spPr/>
    </dgm:pt>
    <dgm:pt modelId="{BA015A81-8461-4CEB-B828-D34C307CF21A}" type="pres">
      <dgm:prSet presAssocID="{EC2DD89B-06BA-4D9B-9779-AA660B0B87F9}" presName="node" presStyleLbl="node1" presStyleIdx="3" presStyleCnt="5" custScaleX="998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936EFA-5170-4B4C-AFF8-D3B2D6762F9A}" type="pres">
      <dgm:prSet presAssocID="{D32DA296-24EC-4D65-81CE-C80F83A260DD}" presName="sibTrans" presStyleCnt="0"/>
      <dgm:spPr/>
    </dgm:pt>
    <dgm:pt modelId="{681C03BE-1518-4209-A238-B9DC4BC30BD6}" type="pres">
      <dgm:prSet presAssocID="{4C14FDD3-9127-40EC-BF8C-C001E61E89E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B0FE35-36C3-4B1B-B949-E9D6B2248922}" srcId="{05B4E8A4-A209-4D42-9941-8D228802FFFC}" destId="{77D3473A-AF76-4139-8483-2849BD9C9746}" srcOrd="2" destOrd="0" parTransId="{54DEA5ED-FBD5-4540-BA75-0405F5285B0D}" sibTransId="{1AED1F92-924A-48FC-87C4-D8085EF1E38D}"/>
    <dgm:cxn modelId="{D9A1C69E-FFA4-4F33-AC0B-5B24095B3EE7}" type="presOf" srcId="{EC2DD89B-06BA-4D9B-9779-AA660B0B87F9}" destId="{BA015A81-8461-4CEB-B828-D34C307CF21A}" srcOrd="0" destOrd="0" presId="urn:microsoft.com/office/officeart/2005/8/layout/hList6"/>
    <dgm:cxn modelId="{6D52939D-CD2D-4414-982E-613EB9A0AE7E}" type="presOf" srcId="{0F4983E1-DA61-42D6-A11B-A7818F5AB973}" destId="{A98DF2C6-055C-418E-BC17-A50226574B5C}" srcOrd="0" destOrd="0" presId="urn:microsoft.com/office/officeart/2005/8/layout/hList6"/>
    <dgm:cxn modelId="{23C069CF-7E88-4D74-8F7E-57A6D6246C8B}" type="presOf" srcId="{EC4757C0-B389-4612-924B-F86F6B2B0653}" destId="{831DA491-8486-4037-BA90-86C8EEDFC126}" srcOrd="0" destOrd="0" presId="urn:microsoft.com/office/officeart/2005/8/layout/hList6"/>
    <dgm:cxn modelId="{8300916B-5594-48C8-A098-5047093E784E}" type="presOf" srcId="{77D3473A-AF76-4139-8483-2849BD9C9746}" destId="{49BBF30F-F0E0-44A7-B933-394E722F6118}" srcOrd="0" destOrd="0" presId="urn:microsoft.com/office/officeart/2005/8/layout/hList6"/>
    <dgm:cxn modelId="{57F561E9-0282-43F9-ABC7-4B977A35D945}" srcId="{05B4E8A4-A209-4D42-9941-8D228802FFFC}" destId="{EC2DD89B-06BA-4D9B-9779-AA660B0B87F9}" srcOrd="3" destOrd="0" parTransId="{A622B6FB-73D9-417D-872D-55311A93CC1E}" sibTransId="{D32DA296-24EC-4D65-81CE-C80F83A260DD}"/>
    <dgm:cxn modelId="{BBB972EE-AE97-4A75-BAE0-5A25FF1DC856}" type="presOf" srcId="{05B4E8A4-A209-4D42-9941-8D228802FFFC}" destId="{FCC60902-8FB0-4BEB-B729-16C5C7A4F1F5}" srcOrd="0" destOrd="0" presId="urn:microsoft.com/office/officeart/2005/8/layout/hList6"/>
    <dgm:cxn modelId="{D1B19D41-C658-4320-A241-6F07262C277D}" srcId="{05B4E8A4-A209-4D42-9941-8D228802FFFC}" destId="{0F4983E1-DA61-42D6-A11B-A7818F5AB973}" srcOrd="0" destOrd="0" parTransId="{1BDFB0C3-F922-4232-99CF-81BB48649ED5}" sibTransId="{DE976E82-DE13-4B8F-AA43-9577DFE08FF3}"/>
    <dgm:cxn modelId="{4320E125-9C21-4DF0-8B8B-B66E371CA46F}" srcId="{05B4E8A4-A209-4D42-9941-8D228802FFFC}" destId="{4C14FDD3-9127-40EC-BF8C-C001E61E89E7}" srcOrd="4" destOrd="0" parTransId="{B15A87A8-A34F-4552-9EF1-E33D4C23D9BA}" sibTransId="{BDC46EC1-45C3-4EE3-913C-27600285CE38}"/>
    <dgm:cxn modelId="{B0F7C29F-C231-40C6-86AA-8B4E8FE6F672}" type="presOf" srcId="{4C14FDD3-9127-40EC-BF8C-C001E61E89E7}" destId="{681C03BE-1518-4209-A238-B9DC4BC30BD6}" srcOrd="0" destOrd="0" presId="urn:microsoft.com/office/officeart/2005/8/layout/hList6"/>
    <dgm:cxn modelId="{4798E776-F8F2-4E4C-BBC9-52CF8DC7B5FF}" srcId="{05B4E8A4-A209-4D42-9941-8D228802FFFC}" destId="{EC4757C0-B389-4612-924B-F86F6B2B0653}" srcOrd="1" destOrd="0" parTransId="{65E5D32C-0208-4619-8DF2-557881B39A14}" sibTransId="{6DA4D737-B093-4895-AE57-DCB6B1F3334C}"/>
    <dgm:cxn modelId="{450C3777-A52F-493F-AAD6-525BED2CE36F}" type="presParOf" srcId="{FCC60902-8FB0-4BEB-B729-16C5C7A4F1F5}" destId="{A98DF2C6-055C-418E-BC17-A50226574B5C}" srcOrd="0" destOrd="0" presId="urn:microsoft.com/office/officeart/2005/8/layout/hList6"/>
    <dgm:cxn modelId="{09FF9458-82DF-4CC7-B1FE-A528DD61CE83}" type="presParOf" srcId="{FCC60902-8FB0-4BEB-B729-16C5C7A4F1F5}" destId="{458C655F-FED9-407B-86A6-6BA192B63B5C}" srcOrd="1" destOrd="0" presId="urn:microsoft.com/office/officeart/2005/8/layout/hList6"/>
    <dgm:cxn modelId="{DBE8A7AF-65EF-4C6A-A7CF-D77FDD22B758}" type="presParOf" srcId="{FCC60902-8FB0-4BEB-B729-16C5C7A4F1F5}" destId="{831DA491-8486-4037-BA90-86C8EEDFC126}" srcOrd="2" destOrd="0" presId="urn:microsoft.com/office/officeart/2005/8/layout/hList6"/>
    <dgm:cxn modelId="{EC20C3AD-5A86-4A87-9438-86127B56AACE}" type="presParOf" srcId="{FCC60902-8FB0-4BEB-B729-16C5C7A4F1F5}" destId="{E1358F23-1AFA-4C81-BF23-ED4D110F4186}" srcOrd="3" destOrd="0" presId="urn:microsoft.com/office/officeart/2005/8/layout/hList6"/>
    <dgm:cxn modelId="{8AE5BDEE-E919-4A2F-A236-2511EF63519C}" type="presParOf" srcId="{FCC60902-8FB0-4BEB-B729-16C5C7A4F1F5}" destId="{49BBF30F-F0E0-44A7-B933-394E722F6118}" srcOrd="4" destOrd="0" presId="urn:microsoft.com/office/officeart/2005/8/layout/hList6"/>
    <dgm:cxn modelId="{85462B37-B7D7-429E-9FF8-E906739B54FB}" type="presParOf" srcId="{FCC60902-8FB0-4BEB-B729-16C5C7A4F1F5}" destId="{7BFD228F-595D-487D-A774-4BA687FEFDA7}" srcOrd="5" destOrd="0" presId="urn:microsoft.com/office/officeart/2005/8/layout/hList6"/>
    <dgm:cxn modelId="{06326677-5CAD-4918-8DB8-666BC3E31307}" type="presParOf" srcId="{FCC60902-8FB0-4BEB-B729-16C5C7A4F1F5}" destId="{BA015A81-8461-4CEB-B828-D34C307CF21A}" srcOrd="6" destOrd="0" presId="urn:microsoft.com/office/officeart/2005/8/layout/hList6"/>
    <dgm:cxn modelId="{F7425C3D-DE97-4D32-8FC5-FD0E4FC798D7}" type="presParOf" srcId="{FCC60902-8FB0-4BEB-B729-16C5C7A4F1F5}" destId="{E8936EFA-5170-4B4C-AFF8-D3B2D6762F9A}" srcOrd="7" destOrd="0" presId="urn:microsoft.com/office/officeart/2005/8/layout/hList6"/>
    <dgm:cxn modelId="{4C15C5BA-8816-423F-96D7-1F91016A0D91}" type="presParOf" srcId="{FCC60902-8FB0-4BEB-B729-16C5C7A4F1F5}" destId="{681C03BE-1518-4209-A238-B9DC4BC30BD6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8DF2C6-055C-418E-BC17-A50226574B5C}">
      <dsp:nvSpPr>
        <dsp:cNvPr id="0" name=""/>
        <dsp:cNvSpPr/>
      </dsp:nvSpPr>
      <dsp:spPr>
        <a:xfrm rot="16200000">
          <a:off x="-917024" y="923487"/>
          <a:ext cx="3937099" cy="2090123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latin typeface="Arial" panose="020B0604020202020204" pitchFamily="34" charset="0"/>
              <a:cs typeface="Arial" panose="020B0604020202020204" pitchFamily="34" charset="0"/>
            </a:rPr>
            <a:t>к качеству обучения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6464" y="787419"/>
        <a:ext cx="2090123" cy="2362259"/>
      </dsp:txXfrm>
    </dsp:sp>
    <dsp:sp modelId="{831DA491-8486-4037-BA90-86C8EEDFC126}">
      <dsp:nvSpPr>
        <dsp:cNvPr id="0" name=""/>
        <dsp:cNvSpPr/>
      </dsp:nvSpPr>
      <dsp:spPr>
        <a:xfrm rot="16200000">
          <a:off x="1427811" y="825534"/>
          <a:ext cx="3937099" cy="2286030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latin typeface="Arial" panose="020B0604020202020204" pitchFamily="34" charset="0"/>
              <a:cs typeface="Arial" panose="020B0604020202020204" pitchFamily="34" charset="0"/>
            </a:rPr>
            <a:t>к </a:t>
          </a:r>
          <a:endParaRPr lang="ru-RU" sz="2400" b="1" i="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результатам </a:t>
          </a:r>
          <a:r>
            <a:rPr lang="ru-RU" sz="2400" b="1" i="0" kern="1200" dirty="0">
              <a:latin typeface="Arial" panose="020B0604020202020204" pitchFamily="34" charset="0"/>
              <a:cs typeface="Arial" panose="020B0604020202020204" pitchFamily="34" charset="0"/>
            </a:rPr>
            <a:t>обучения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2253345" y="787420"/>
        <a:ext cx="2286030" cy="2362259"/>
      </dsp:txXfrm>
    </dsp:sp>
    <dsp:sp modelId="{49BBF30F-F0E0-44A7-B933-394E722F6118}">
      <dsp:nvSpPr>
        <dsp:cNvPr id="0" name=""/>
        <dsp:cNvSpPr/>
      </dsp:nvSpPr>
      <dsp:spPr>
        <a:xfrm rot="16200000">
          <a:off x="3970530" y="725605"/>
          <a:ext cx="3937099" cy="2485888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latin typeface="Arial" panose="020B0604020202020204" pitchFamily="34" charset="0"/>
              <a:cs typeface="Arial" panose="020B0604020202020204" pitchFamily="34" charset="0"/>
            </a:rPr>
            <a:t>к содержанию учебных предметов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4696136" y="787419"/>
        <a:ext cx="2485888" cy="2362259"/>
      </dsp:txXfrm>
    </dsp:sp>
    <dsp:sp modelId="{BA015A81-8461-4CEB-B828-D34C307CF21A}">
      <dsp:nvSpPr>
        <dsp:cNvPr id="0" name=""/>
        <dsp:cNvSpPr/>
      </dsp:nvSpPr>
      <dsp:spPr>
        <a:xfrm rot="16200000">
          <a:off x="6413968" y="924814"/>
          <a:ext cx="3937099" cy="2087469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latin typeface="Arial" panose="020B0604020202020204" pitchFamily="34" charset="0"/>
              <a:cs typeface="Arial" panose="020B0604020202020204" pitchFamily="34" charset="0"/>
            </a:rPr>
            <a:t>к методам обучения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7338783" y="787419"/>
        <a:ext cx="2087469" cy="2362259"/>
      </dsp:txXfrm>
    </dsp:sp>
    <dsp:sp modelId="{681C03BE-1518-4209-A238-B9DC4BC30BD6}">
      <dsp:nvSpPr>
        <dsp:cNvPr id="0" name=""/>
        <dsp:cNvSpPr/>
      </dsp:nvSpPr>
      <dsp:spPr>
        <a:xfrm rot="16200000">
          <a:off x="8659524" y="923487"/>
          <a:ext cx="3937099" cy="2090123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latin typeface="Arial" panose="020B0604020202020204" pitchFamily="34" charset="0"/>
              <a:cs typeface="Arial" panose="020B0604020202020204" pitchFamily="34" charset="0"/>
            </a:rPr>
            <a:t>к формам обучения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9583012" y="787419"/>
        <a:ext cx="2090123" cy="23622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24194-51E8-4AF2-94B0-B7F4DF807722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84B7F-BA35-49DA-A820-1A27F4D30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534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F5F61-9B40-47D9-857C-40E44AEEF30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096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6BBE4-7E93-42D2-ABE3-A0627C624F4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233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F5F61-9B40-47D9-857C-40E44AEEF30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453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F5F61-9B40-47D9-857C-40E44AEEF30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868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066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1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79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07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38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00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65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30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50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7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232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967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74491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Переход </a:t>
            </a:r>
            <a:b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 обновленные федеральные государственные образовательные стандарты общего образования </a:t>
            </a:r>
            <a:b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2023-2024 учебном году </a:t>
            </a:r>
            <a:b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(просто и доступно для родителей) </a:t>
            </a: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C0CF9EC-FC7E-AC63-82D6-EEEE4CC05F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286" y="151464"/>
            <a:ext cx="1728107" cy="141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988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/>
          </p:cNvPr>
          <p:cNvSpPr/>
          <p:nvPr/>
        </p:nvSpPr>
        <p:spPr>
          <a:xfrm>
            <a:off x="392113" y="201613"/>
            <a:ext cx="11676062" cy="604837"/>
          </a:xfrm>
          <a:prstGeom prst="rect">
            <a:avLst/>
          </a:prstGeom>
        </p:spPr>
        <p:txBody>
          <a:bodyPr lIns="82053" tIns="41028" rIns="82053" bIns="41028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lang="ru-RU" sz="3400" spc="40" dirty="0">
                <a:solidFill>
                  <a:srgbClr val="30356D"/>
                </a:solidFill>
                <a:latin typeface="Arial" pitchFamily="34" charset="0"/>
                <a:ea typeface="+mj-ea"/>
              </a:rPr>
              <a:t>МОДЕЛЬ ВВЕДЕНИЯ ОБНОВЛЕННЫХ ФГОС и ФООП</a:t>
            </a:r>
          </a:p>
        </p:txBody>
      </p:sp>
      <p:sp>
        <p:nvSpPr>
          <p:cNvPr id="5123" name="Прямоугольник 17"/>
          <p:cNvSpPr>
            <a:spLocks noChangeArrowheads="1"/>
          </p:cNvSpPr>
          <p:nvPr/>
        </p:nvSpPr>
        <p:spPr bwMode="auto">
          <a:xfrm>
            <a:off x="442913" y="863600"/>
            <a:ext cx="11195050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3" tIns="41028" rIns="82053" bIns="41028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85A3F9"/>
                </a:solidFill>
                <a:latin typeface="Arial" pitchFamily="34" charset="0"/>
              </a:rPr>
              <a:t>ВВЕДЕНИЕ ФГОС НАЧАЛЬНОГО ОБЩЕГО, ОСНОВНОГО ОБЩЕГО  и СРЕДНЕГО ОБЩЕГО ОБРАЗОВАНИЯ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54038" y="1235075"/>
          <a:ext cx="11183937" cy="2482851"/>
        </p:xfrm>
        <a:graphic>
          <a:graphicData uri="http://schemas.openxmlformats.org/drawingml/2006/table">
            <a:tbl>
              <a:tblPr/>
              <a:tblGrid>
                <a:gridCol w="1751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05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94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05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0168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0168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801687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289057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4313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2022/23 уч. год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4313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202</a:t>
                      </a: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/2</a:t>
                      </a: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 уч. год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4313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2024/25 уч. год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50855">
                <a:tc gridSpan="12"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Обязательное введение ФГОС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Введение ФГОС по мере готовности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Обучение в соответствии с ФГОС СОО до принятия приказа № 732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pSp>
        <p:nvGrpSpPr>
          <p:cNvPr id="5193" name="Группа 9"/>
          <p:cNvGrpSpPr>
            <a:grpSpLocks/>
          </p:cNvGrpSpPr>
          <p:nvPr/>
        </p:nvGrpSpPr>
        <p:grpSpPr bwMode="auto">
          <a:xfrm>
            <a:off x="7269163" y="2808288"/>
            <a:ext cx="496887" cy="484187"/>
            <a:chOff x="5675396" y="6236814"/>
            <a:chExt cx="465993" cy="289300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5675396" y="6399960"/>
              <a:ext cx="465993" cy="12615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defTabSz="820492">
                <a:defRPr/>
              </a:pPr>
              <a:endParaRPr lang="ru-RU" sz="1600" kern="0" dirty="0">
                <a:solidFill>
                  <a:srgbClr val="660033"/>
                </a:solidFill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675396" y="6236814"/>
              <a:ext cx="465993" cy="120462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defTabSz="820492">
                <a:defRPr/>
              </a:pPr>
              <a:endParaRPr lang="ru-RU" sz="1600" kern="0" dirty="0">
                <a:solidFill>
                  <a:srgbClr val="660033"/>
                </a:solidFill>
              </a:endParaRPr>
            </a:p>
          </p:txBody>
        </p:sp>
      </p:grpSp>
      <p:sp>
        <p:nvSpPr>
          <p:cNvPr id="36" name="Прямоугольник 35"/>
          <p:cNvSpPr/>
          <p:nvPr/>
        </p:nvSpPr>
        <p:spPr>
          <a:xfrm>
            <a:off x="7269163" y="3443288"/>
            <a:ext cx="496887" cy="2111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defTabSz="820492">
              <a:defRPr/>
            </a:pPr>
            <a:endParaRPr lang="ru-RU" sz="1600" kern="0" dirty="0">
              <a:solidFill>
                <a:srgbClr val="660033"/>
              </a:solidFill>
            </a:endParaRPr>
          </a:p>
        </p:txBody>
      </p:sp>
      <p:sp>
        <p:nvSpPr>
          <p:cNvPr id="5195" name="Прямоугольник 37"/>
          <p:cNvSpPr>
            <a:spLocks noChangeArrowheads="1"/>
          </p:cNvSpPr>
          <p:nvPr/>
        </p:nvSpPr>
        <p:spPr bwMode="auto">
          <a:xfrm>
            <a:off x="542925" y="3938588"/>
            <a:ext cx="1119505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3" tIns="41028" rIns="82053" bIns="41028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85A3F9"/>
                </a:solidFill>
                <a:latin typeface="Arial" pitchFamily="34" charset="0"/>
              </a:rPr>
              <a:t>ВВЕДЕНИЕ ФОП НАЧАЛЬНОГО ОБЩЕГО, ОСНОВНОГО ОБЩЕГО  и СРЕДНЕГО ОБЩЕГО ОБРАЗОВАНИЯ</a:t>
            </a:r>
          </a:p>
        </p:txBody>
      </p:sp>
      <p:graphicFrame>
        <p:nvGraphicFramePr>
          <p:cNvPr id="39" name="Таблица 38"/>
          <p:cNvGraphicFramePr>
            <a:graphicFrameLocks noGrp="1"/>
          </p:cNvGraphicFramePr>
          <p:nvPr/>
        </p:nvGraphicFramePr>
        <p:xfrm>
          <a:off x="584200" y="4289425"/>
          <a:ext cx="11185525" cy="1220789"/>
        </p:xfrm>
        <a:graphic>
          <a:graphicData uri="http://schemas.openxmlformats.org/drawingml/2006/table">
            <a:tbl>
              <a:tblPr/>
              <a:tblGrid>
                <a:gridCol w="18049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05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94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05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016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0168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80168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4771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289056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2851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202</a:t>
                      </a: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/2</a:t>
                      </a: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 уч. год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8882">
                <a:tc gridSpan="12"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Обязательное введение ФООП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3854450" y="5157788"/>
            <a:ext cx="496888" cy="2032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defTabSz="820492">
              <a:defRPr/>
            </a:pPr>
            <a:endParaRPr lang="ru-RU" sz="1600" kern="0" dirty="0">
              <a:solidFill>
                <a:srgbClr val="660033"/>
              </a:solidFill>
            </a:endParaRPr>
          </a:p>
        </p:txBody>
      </p:sp>
      <p:sp>
        <p:nvSpPr>
          <p:cNvPr id="43" name="object 29"/>
          <p:cNvSpPr txBox="1"/>
          <p:nvPr/>
        </p:nvSpPr>
        <p:spPr>
          <a:xfrm>
            <a:off x="622300" y="5984875"/>
            <a:ext cx="10212388" cy="487363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1500" b="1" spc="-25" dirty="0">
                <a:solidFill>
                  <a:srgbClr val="FF0000"/>
                </a:solidFill>
                <a:latin typeface="Arial"/>
                <a:cs typeface="Arial"/>
              </a:rPr>
              <a:t>ВАЖНО!</a:t>
            </a:r>
            <a:r>
              <a:rPr sz="1500" b="1" spc="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500" b="1" spc="-40" dirty="0">
                <a:latin typeface="Arial"/>
                <a:cs typeface="Arial"/>
              </a:rPr>
              <a:t>11</a:t>
            </a:r>
            <a:r>
              <a:rPr sz="1500" b="1" spc="-10" dirty="0">
                <a:latin typeface="Arial"/>
                <a:cs typeface="Arial"/>
              </a:rPr>
              <a:t> </a:t>
            </a:r>
            <a:r>
              <a:rPr sz="1500" b="1" spc="-15" dirty="0">
                <a:latin typeface="Arial"/>
                <a:cs typeface="Arial"/>
              </a:rPr>
              <a:t>КЛАСС:</a:t>
            </a:r>
            <a:r>
              <a:rPr sz="1500" b="1" spc="30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УЧЕБНЫЙ</a:t>
            </a:r>
            <a:r>
              <a:rPr sz="1500" b="1" spc="-1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ПЛАН</a:t>
            </a:r>
            <a:r>
              <a:rPr sz="1500" b="1" spc="30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НЕ</a:t>
            </a:r>
            <a:r>
              <a:rPr sz="1500" b="1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МЕНЯЕТСЯ</a:t>
            </a:r>
            <a:r>
              <a:rPr sz="1500" b="1" spc="2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В</a:t>
            </a:r>
            <a:r>
              <a:rPr sz="1500" b="1" spc="-1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2023-2024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УЧЕБНОМ</a:t>
            </a:r>
            <a:r>
              <a:rPr sz="1500" b="1" spc="-1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ГОДУ</a:t>
            </a:r>
            <a:endParaRPr lang="ru-RU" sz="1500" b="1" spc="-10" dirty="0">
              <a:latin typeface="Arial"/>
              <a:cs typeface="Arial"/>
            </a:endParaRPr>
          </a:p>
          <a:p>
            <a:pPr marL="12700">
              <a:spcBef>
                <a:spcPts val="100"/>
              </a:spcBef>
              <a:defRPr/>
            </a:pPr>
            <a:r>
              <a:rPr lang="ru-RU" sz="1500" b="1" spc="-1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(содержание учебных предметов и планируемые результаты приводятся в соответствие ФОП СОО)</a:t>
            </a:r>
            <a:endParaRPr sz="1500" dirty="0">
              <a:solidFill>
                <a:schemeClr val="bg2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410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BD58DDF-F415-404E-B243-06AB5A278A73}"/>
              </a:ext>
            </a:extLst>
          </p:cNvPr>
          <p:cNvSpPr txBox="1"/>
          <p:nvPr/>
        </p:nvSpPr>
        <p:spPr>
          <a:xfrm>
            <a:off x="146669" y="80720"/>
            <a:ext cx="112789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 обучающиеся переходят </a:t>
            </a:r>
          </a:p>
          <a:p>
            <a:pPr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обновлённые ФГОС?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2797" y="116632"/>
            <a:ext cx="894424" cy="775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78972" y="2275275"/>
            <a:ext cx="493122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с </a:t>
            </a:r>
            <a:r>
              <a:rPr lang="ru-RU" altLang="ru-RU" sz="3200" b="1" dirty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1 сентября </a:t>
            </a:r>
            <a:r>
              <a:rPr lang="ru-RU" altLang="ru-RU" sz="3200" b="1" u="sng" dirty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2022 </a:t>
            </a:r>
            <a:r>
              <a:rPr lang="ru-RU" alt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года</a:t>
            </a:r>
          </a:p>
          <a:p>
            <a:endParaRPr lang="ru-RU" altLang="ru-RU" sz="2800" b="1" dirty="0">
              <a:solidFill>
                <a:srgbClr val="FF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r>
              <a:rPr lang="ru-RU" alt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1-х и 5-х классов обязательно</a:t>
            </a:r>
          </a:p>
          <a:p>
            <a:endParaRPr lang="ru-RU" altLang="ru-RU" sz="2800" b="1" dirty="0" smtClean="0">
              <a:solidFill>
                <a:srgbClr val="0070C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endParaRPr lang="ru-RU" altLang="ru-RU" sz="800" b="1" dirty="0">
              <a:solidFill>
                <a:srgbClr val="FF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r>
              <a:rPr lang="ru-RU" alt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2-4-х,  6-8-х классов </a:t>
            </a:r>
            <a:r>
              <a:rPr lang="ru-RU" alt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по мере готовности школы </a:t>
            </a:r>
            <a:r>
              <a:rPr lang="ru-RU" alt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и заявления родителей</a:t>
            </a:r>
          </a:p>
          <a:p>
            <a:endParaRPr lang="ru-RU" altLang="ru-RU" sz="800" b="1" dirty="0">
              <a:solidFill>
                <a:srgbClr val="00206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651171" y="2269620"/>
            <a:ext cx="4774463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с </a:t>
            </a:r>
            <a:r>
              <a:rPr lang="ru-RU" altLang="ru-RU" sz="3200" b="1" dirty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1 сентября </a:t>
            </a:r>
            <a:r>
              <a:rPr lang="ru-RU" altLang="ru-RU" sz="3200" b="1" u="sng" dirty="0" smtClean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2023 </a:t>
            </a:r>
            <a:r>
              <a:rPr lang="ru-RU" alt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года</a:t>
            </a:r>
            <a:endParaRPr lang="ru-RU" altLang="ru-RU" sz="3200" b="1" dirty="0" smtClean="0">
              <a:solidFill>
                <a:srgbClr val="00206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altLang="ru-RU" sz="2800" b="1" dirty="0" smtClean="0">
              <a:solidFill>
                <a:srgbClr val="FF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r>
              <a:rPr lang="ru-RU" alt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1-2х, 5-6х, 10-х </a:t>
            </a:r>
            <a:r>
              <a:rPr lang="ru-RU" altLang="ru-RU" sz="2800" b="1" dirty="0">
                <a:solidFill>
                  <a:srgbClr val="0070C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классов </a:t>
            </a:r>
            <a:r>
              <a:rPr lang="ru-RU" alt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обязательно</a:t>
            </a:r>
          </a:p>
          <a:p>
            <a:endParaRPr lang="ru-RU" altLang="ru-RU" sz="2800" b="1" dirty="0">
              <a:solidFill>
                <a:srgbClr val="0070C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endParaRPr lang="ru-RU" sz="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3-4-х, 7-8-х классов по мере готовности </a:t>
            </a:r>
            <a:r>
              <a:rPr lang="ru-RU" alt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школы и </a:t>
            </a:r>
            <a:r>
              <a:rPr lang="ru-RU" alt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заявления </a:t>
            </a:r>
            <a:r>
              <a:rPr lang="ru-RU" alt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родителей</a:t>
            </a:r>
            <a:endParaRPr lang="ru-RU" alt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9402" y="1375225"/>
            <a:ext cx="11377089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На программы по обновлённым ФГОС перешли обучающиеся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endParaRPr lang="ru-RU" altLang="ru-RU" b="1" dirty="0">
              <a:solidFill>
                <a:srgbClr val="00206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5998029" y="2182017"/>
            <a:ext cx="21771" cy="390967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264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943" y="365126"/>
            <a:ext cx="11157857" cy="74521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Некоторые особенности обновленных ФГОС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743" y="1292226"/>
            <a:ext cx="11963399" cy="5119460"/>
          </a:xfrm>
        </p:spPr>
        <p:txBody>
          <a:bodyPr>
            <a:normAutofit fontScale="92500" lnSpcReduction="20000"/>
          </a:bodyPr>
          <a:lstStyle/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родного языка, родной литературы и второго иностранного языка только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заявлению родителей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(законных представителей) учащихся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наличии условий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общеобразовательной организации: кадры, учебники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sz="9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самостоятельного учебного предмета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«Основы духовно-нравственной культуры народов России»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(5-6 классы)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sz="9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с 7-го класса учебного предмета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«Вероятность и статистика»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sz="9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модуля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«Основы начальной военной подготовки»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учебный предмет «Основы безопасности жизнедеятельности»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(10-11 классы)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0251" y="116632"/>
            <a:ext cx="906970" cy="786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775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257" y="267154"/>
            <a:ext cx="10515600" cy="745218"/>
          </a:xfrm>
        </p:spPr>
        <p:txBody>
          <a:bodyPr>
            <a:normAutofit/>
          </a:bodyPr>
          <a:lstStyle/>
          <a:p>
            <a:r>
              <a:rPr lang="ru-RU" sz="3600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Федеральный учебный план СОО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199" y="1183367"/>
            <a:ext cx="11081657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предусматривает изучение предметов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FF0000"/>
                </a:solidFill>
                <a:effectLst/>
                <a:latin typeface="Open Sans"/>
              </a:rPr>
              <a:t>на базовом и углублённом уровне</a:t>
            </a: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, 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кроме русского языка, родного языка, родной литературы, второго иностранного языка, физкультуры и ОБЖ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800" b="1" i="0" dirty="0" smtClean="0">
              <a:solidFill>
                <a:srgbClr val="002060"/>
              </a:solidFill>
              <a:effectLst/>
              <a:latin typeface="Open Sans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должен содержать все </a:t>
            </a:r>
            <a:r>
              <a:rPr lang="ru-RU" b="1" i="0" dirty="0" smtClean="0">
                <a:solidFill>
                  <a:srgbClr val="FF0000"/>
                </a:solidFill>
                <a:effectLst/>
                <a:latin typeface="Open Sans"/>
              </a:rPr>
              <a:t>13 </a:t>
            </a: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предметов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(русский язык, литература, иностранный язык, математика, информатика, история, обществознание, география, физика, химия, биология, физическая культура, ОБЖ)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и предусматривать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изучение </a:t>
            </a:r>
            <a:r>
              <a:rPr lang="ru-RU" b="1" i="0" dirty="0" smtClean="0">
                <a:solidFill>
                  <a:srgbClr val="FF0000"/>
                </a:solidFill>
                <a:effectLst/>
                <a:latin typeface="Open Sans"/>
              </a:rPr>
              <a:t>двух из них на углублённом уровне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из соответствующей профилю обучения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предметной области и (или) смежной с ней</a:t>
            </a:r>
            <a:endParaRPr lang="ru-RU" b="1" i="0" dirty="0">
              <a:solidFill>
                <a:srgbClr val="002060"/>
              </a:solidFill>
              <a:effectLst/>
              <a:latin typeface="Open Sans"/>
            </a:endParaRPr>
          </a:p>
        </p:txBody>
      </p:sp>
      <p:pic>
        <p:nvPicPr>
          <p:cNvPr id="6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2610" y="116632"/>
            <a:ext cx="944611" cy="819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7063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814" y="278040"/>
            <a:ext cx="10515600" cy="995589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Профили обучения </a:t>
            </a:r>
            <a:b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сочетания предметов в них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4182372"/>
              </p:ext>
            </p:extLst>
          </p:nvPr>
        </p:nvGraphicFramePr>
        <p:xfrm>
          <a:off x="391885" y="1401082"/>
          <a:ext cx="11604172" cy="522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43">
                  <a:extLst>
                    <a:ext uri="{9D8B030D-6E8A-4147-A177-3AD203B41FA5}">
                      <a16:colId xmlns:a16="http://schemas.microsoft.com/office/drawing/2014/main" xmlns="" val="150389132"/>
                    </a:ext>
                  </a:extLst>
                </a:gridCol>
                <a:gridCol w="7679729">
                  <a:extLst>
                    <a:ext uri="{9D8B030D-6E8A-4147-A177-3AD203B41FA5}">
                      <a16:colId xmlns:a16="http://schemas.microsoft.com/office/drawing/2014/main" xmlns="" val="2797389397"/>
                    </a:ext>
                  </a:extLst>
                </a:gridCol>
              </a:tblGrid>
              <a:tr h="44123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Профиль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Предметы углублённого изучения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360663"/>
                  </a:ext>
                </a:extLst>
              </a:tr>
              <a:tr h="76158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Технологический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+ физика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+ информатика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9660432"/>
                  </a:ext>
                </a:extLst>
              </a:tr>
              <a:tr h="76158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Естественно-научный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+ биология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 + биология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5881204"/>
                  </a:ext>
                </a:extLst>
              </a:tr>
              <a:tr h="1414366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Гуманитарный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обществознание + литература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иностранный язык + литература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история + литература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иностранный язык + обществознание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5277225"/>
                  </a:ext>
                </a:extLst>
              </a:tr>
              <a:tr h="76158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Социально-экономический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+ обществознание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обществознание + география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8327316"/>
                  </a:ext>
                </a:extLst>
              </a:tr>
              <a:tr h="108797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Универсальный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два учебных предмета определяет ОО по заявлению обучающегося (иное сочетание предметов, чем предложено в п. 27.8 ФОП СОО)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52853"/>
                  </a:ext>
                </a:extLst>
              </a:tr>
            </a:tbl>
          </a:graphicData>
        </a:graphic>
      </p:graphicFrame>
      <p:pic>
        <p:nvPicPr>
          <p:cNvPr id="8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2797" y="116632"/>
            <a:ext cx="894424" cy="775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512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057" y="288925"/>
            <a:ext cx="10515600" cy="854075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Планирование внеурочной 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97287" y="1245551"/>
            <a:ext cx="6313713" cy="52532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Обязательная часть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 в неделю – «Разговоры о важном»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Это информационно-просветительские занятия патриотической, нравственной и экологической направленности (понедельник, первый урок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час в неделю – занятия по формированию функциональной грамотности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час в неделю –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профориентационные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занятия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направленные на реализацию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профориентационного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минимума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085" y="1474151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Направления внеурочной деятельности:</a:t>
            </a: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Спортивно-оздоровительное</a:t>
            </a: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Духовно — нравственное</a:t>
            </a:r>
          </a:p>
          <a:p>
            <a:pPr>
              <a:buFont typeface="+mj-lt"/>
              <a:buAutoNum type="arabicPeriod"/>
            </a:pPr>
            <a:r>
              <a:rPr lang="ru-RU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Общеинтеллектуальное</a:t>
            </a:r>
            <a:endParaRPr lang="ru-RU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Общекультурное</a:t>
            </a: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Социальное</a:t>
            </a:r>
            <a:endParaRPr lang="ru-RU" sz="2800" b="0" i="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9874" y="116632"/>
            <a:ext cx="1007347" cy="873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7085" y="4837645"/>
            <a:ext cx="52904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оличество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часов на внеурочную деятельность: </a:t>
            </a:r>
            <a:endParaRPr 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начальное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общее образование –до 1320 часов </a:t>
            </a:r>
            <a:endParaRPr 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основное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общее образование –до 1750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часов</a:t>
            </a:r>
          </a:p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среднее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общее образование –до 700 часов </a:t>
            </a:r>
          </a:p>
        </p:txBody>
      </p:sp>
    </p:spTree>
    <p:extLst>
      <p:ext uri="{BB962C8B-B14F-4D97-AF65-F5344CB8AC3E}">
        <p14:creationId xmlns:p14="http://schemas.microsoft.com/office/powerpoint/2010/main" val="3917422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901700" y="6099175"/>
            <a:ext cx="5249863" cy="627063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4000" spc="70" dirty="0">
                <a:solidFill>
                  <a:srgbClr val="49459E"/>
                </a:solidFill>
                <a:latin typeface="Arial MT"/>
                <a:cs typeface="Arial MT"/>
              </a:rPr>
              <a:t>h</a:t>
            </a:r>
            <a:r>
              <a:rPr sz="4000" spc="80" dirty="0">
                <a:solidFill>
                  <a:srgbClr val="49459E"/>
                </a:solidFill>
                <a:latin typeface="Arial MT"/>
                <a:cs typeface="Arial MT"/>
              </a:rPr>
              <a:t>tt</a:t>
            </a:r>
            <a:r>
              <a:rPr sz="4000" spc="70" dirty="0">
                <a:solidFill>
                  <a:srgbClr val="49459E"/>
                </a:solidFill>
                <a:latin typeface="Arial MT"/>
                <a:cs typeface="Arial MT"/>
              </a:rPr>
              <a:t>p</a:t>
            </a:r>
            <a:r>
              <a:rPr sz="4000" spc="100" dirty="0">
                <a:solidFill>
                  <a:srgbClr val="49459E"/>
                </a:solidFill>
                <a:latin typeface="Arial MT"/>
                <a:cs typeface="Arial MT"/>
              </a:rPr>
              <a:t>s</a:t>
            </a:r>
            <a:r>
              <a:rPr sz="4000" spc="80" dirty="0">
                <a:solidFill>
                  <a:srgbClr val="49459E"/>
                </a:solidFill>
                <a:latin typeface="Arial MT"/>
                <a:cs typeface="Arial MT"/>
              </a:rPr>
              <a:t>://</a:t>
            </a:r>
            <a:r>
              <a:rPr sz="4000" spc="70" dirty="0">
                <a:solidFill>
                  <a:srgbClr val="49459E"/>
                </a:solidFill>
                <a:latin typeface="Arial MT"/>
                <a:cs typeface="Arial MT"/>
              </a:rPr>
              <a:t>ed</a:t>
            </a:r>
            <a:r>
              <a:rPr sz="4000" spc="90" dirty="0">
                <a:solidFill>
                  <a:srgbClr val="49459E"/>
                </a:solidFill>
                <a:latin typeface="Arial MT"/>
                <a:cs typeface="Arial MT"/>
              </a:rPr>
              <a:t>s</a:t>
            </a:r>
            <a:r>
              <a:rPr sz="4000" spc="80" dirty="0">
                <a:solidFill>
                  <a:srgbClr val="49459E"/>
                </a:solidFill>
                <a:latin typeface="Arial MT"/>
                <a:cs typeface="Arial MT"/>
              </a:rPr>
              <a:t>o</a:t>
            </a:r>
            <a:r>
              <a:rPr sz="4000" spc="70" dirty="0">
                <a:solidFill>
                  <a:srgbClr val="49459E"/>
                </a:solidFill>
                <a:latin typeface="Arial MT"/>
                <a:cs typeface="Arial MT"/>
              </a:rPr>
              <a:t>o</a:t>
            </a:r>
            <a:r>
              <a:rPr sz="4000" spc="95" dirty="0">
                <a:solidFill>
                  <a:srgbClr val="49459E"/>
                </a:solidFill>
                <a:latin typeface="Arial MT"/>
                <a:cs typeface="Arial MT"/>
              </a:rPr>
              <a:t>.</a:t>
            </a:r>
            <a:r>
              <a:rPr sz="4000" spc="85" dirty="0">
                <a:solidFill>
                  <a:srgbClr val="49459E"/>
                </a:solidFill>
                <a:latin typeface="Arial MT"/>
                <a:cs typeface="Arial MT"/>
              </a:rPr>
              <a:t>r</a:t>
            </a:r>
            <a:r>
              <a:rPr sz="4000" spc="125" dirty="0">
                <a:solidFill>
                  <a:srgbClr val="49459E"/>
                </a:solidFill>
                <a:latin typeface="Arial MT"/>
                <a:cs typeface="Arial MT"/>
              </a:rPr>
              <a:t>u</a:t>
            </a:r>
            <a:r>
              <a:rPr sz="4000" dirty="0">
                <a:solidFill>
                  <a:srgbClr val="49459E"/>
                </a:solidFill>
                <a:latin typeface="Arial MT"/>
                <a:cs typeface="Arial MT"/>
              </a:rPr>
              <a:t>/</a:t>
            </a:r>
            <a:endParaRPr sz="4000" dirty="0">
              <a:latin typeface="Arial MT"/>
              <a:cs typeface="Arial MT"/>
            </a:endParaRPr>
          </a:p>
        </p:txBody>
      </p:sp>
      <p:pic>
        <p:nvPicPr>
          <p:cNvPr id="14339" name="object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2021500"/>
            <a:ext cx="3973513" cy="404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object 9"/>
          <p:cNvSpPr>
            <a:spLocks noGrp="1"/>
          </p:cNvSpPr>
          <p:nvPr>
            <p:ph type="title"/>
          </p:nvPr>
        </p:nvSpPr>
        <p:spPr>
          <a:xfrm>
            <a:off x="690562" y="1219814"/>
            <a:ext cx="10950575" cy="566309"/>
          </a:xfrm>
        </p:spPr>
        <p:txBody>
          <a:bodyPr lIns="0" tIns="62865" rIns="0" bIns="0">
            <a:spAutoFit/>
          </a:bodyPr>
          <a:lstStyle/>
          <a:p>
            <a:pPr marL="12700" eaLnBrk="1" hangingPunct="1">
              <a:lnSpc>
                <a:spcPts val="4500"/>
              </a:lnSpc>
              <a:spcBef>
                <a:spcPts val="500"/>
              </a:spcBef>
            </a:pPr>
            <a:r>
              <a:rPr lang="ru-RU" alt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ПОРТАЛ «ЕДИНОЕ СОДЕРЖАНИЕ ОБЩЕГО  ОБРАЗОВАНИЯ»</a:t>
            </a:r>
          </a:p>
        </p:txBody>
      </p:sp>
      <p:grpSp>
        <p:nvGrpSpPr>
          <p:cNvPr id="14342" name="object 10"/>
          <p:cNvGrpSpPr>
            <a:grpSpLocks/>
          </p:cNvGrpSpPr>
          <p:nvPr/>
        </p:nvGrpSpPr>
        <p:grpSpPr bwMode="auto">
          <a:xfrm>
            <a:off x="5905500" y="2021500"/>
            <a:ext cx="5710237" cy="3913652"/>
            <a:chOff x="6186423" y="1341374"/>
            <a:chExt cx="7010399" cy="5557570"/>
          </a:xfrm>
        </p:grpSpPr>
        <p:pic>
          <p:nvPicPr>
            <p:cNvPr id="14343" name="object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6423" y="1341374"/>
              <a:ext cx="6934199" cy="289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4" name="object 1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6423" y="4313224"/>
              <a:ext cx="7010399" cy="2585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object 9"/>
          <p:cNvSpPr txBox="1">
            <a:spLocks/>
          </p:cNvSpPr>
          <p:nvPr/>
        </p:nvSpPr>
        <p:spPr>
          <a:xfrm>
            <a:off x="430212" y="382589"/>
            <a:ext cx="10723563" cy="640560"/>
          </a:xfrm>
          <a:prstGeom prst="rect">
            <a:avLst/>
          </a:prstGeom>
        </p:spPr>
        <p:txBody>
          <a:bodyPr vert="horz" wrap="square" lIns="0" tIns="6286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ts val="4500"/>
              </a:lnSpc>
              <a:spcBef>
                <a:spcPts val="500"/>
              </a:spcBef>
            </a:pPr>
            <a:r>
              <a:rPr lang="ru-RU" altLang="ru-RU" sz="3600" b="1" dirty="0" smtClean="0">
                <a:solidFill>
                  <a:srgbClr val="30356D"/>
                </a:solidFill>
                <a:latin typeface="Arial" pitchFamily="34" charset="0"/>
                <a:cs typeface="Arial" pitchFamily="34" charset="0"/>
              </a:rPr>
              <a:t>Где можно узнать об обновленных ФГОС? </a:t>
            </a:r>
          </a:p>
        </p:txBody>
      </p:sp>
      <p:pic>
        <p:nvPicPr>
          <p:cNvPr id="14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3775" y="116632"/>
            <a:ext cx="933446" cy="80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32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497" y="219529"/>
            <a:ext cx="10515600" cy="64724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Зачем нужен ФГОС?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497" y="1368424"/>
            <a:ext cx="11452860" cy="4738461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ФЕДЕРАЛЬНЫЕ ОБРАЗОВАТЕЛЬНЫЕ СТАНДАРТЫ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унифицируют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подготовку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 на всей территории РФ, 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поскольку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содержат единые требования 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содержанию и структуре учебных программ, 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условиям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 реализации 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результатам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освоения;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беспечивают преемственность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основных образовательных программ начального общего, основного общего, среднего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общего,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среднего профессионального и высшего профессионального образования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C0CF9EC-FC7E-AC63-82D6-EEEE4CC05F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4171" y="167793"/>
            <a:ext cx="856636" cy="813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729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514" y="230171"/>
            <a:ext cx="10963275" cy="923715"/>
          </a:xfrm>
        </p:spPr>
        <p:txBody>
          <a:bodyPr>
            <a:noAutofit/>
          </a:bodyPr>
          <a:lstStyle/>
          <a:p>
            <a:r>
              <a:rPr lang="ru-RU" sz="3600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Каждый стандарт включает в себя требования: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9125" y="1153886"/>
            <a:ext cx="10734675" cy="535577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ru-RU" b="1" u="none" strike="noStrike" dirty="0" smtClean="0">
              <a:solidFill>
                <a:srgbClr val="FF0000"/>
              </a:solidFill>
              <a:effectLst/>
              <a:latin typeface="Circe"/>
            </a:endParaRPr>
          </a:p>
          <a:p>
            <a:pPr marL="0" indent="0" algn="ctr">
              <a:buNone/>
            </a:pPr>
            <a:r>
              <a:rPr lang="ru-RU" sz="3100" b="1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 СТРУКТУРЕ</a:t>
            </a:r>
            <a:r>
              <a:rPr lang="ru-RU" sz="3100" b="1" i="1" u="none" strike="noStrike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3100" b="1" i="0" u="none" strike="noStrike" dirty="0" smtClean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100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Какие предметы изучать? Каким должен быть учебный план? Как развивать умение учиться? Как оценивать результаты? Какие приоритеты в воспитании?</a:t>
            </a:r>
          </a:p>
          <a:p>
            <a:pPr marL="0" indent="0" algn="ctr">
              <a:buNone/>
            </a:pPr>
            <a:endParaRPr lang="ru-RU" b="1" i="0" dirty="0" smtClean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100" b="1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 УСЛОВИЯМ РЕАЛИЗАЦИИ</a:t>
            </a:r>
            <a:r>
              <a:rPr lang="ru-RU" sz="3100" b="1" i="1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3100" b="1" i="0" u="none" strike="noStrike" dirty="0" smtClean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100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Сколько нужно учителей и других специалистов? Какие потребуются учебники и оборудование? Где будут проходить занятия?</a:t>
            </a:r>
          </a:p>
          <a:p>
            <a:pPr marL="0" indent="0" algn="ctr">
              <a:buNone/>
            </a:pPr>
            <a:endParaRPr lang="ru-RU" sz="31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1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3100" b="1" i="1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РЕЗУЛЬТАТАМ ОСВОЕНИЯ</a:t>
            </a:r>
            <a:endParaRPr lang="ru-RU" sz="3100" b="1" i="0" u="none" strike="noStrike" dirty="0" smtClean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100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Как ребёнок общается? Самостоятельно ли выполняет задания? Есть ли у него собственная позиция? Какими знаниями и умениями должен обладать ребёнок после освоения каждого школьного предмета?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AC0CF9EC-FC7E-AC63-82D6-EEEE4CC05F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2789" y="156002"/>
            <a:ext cx="798827" cy="75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464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171" y="212726"/>
            <a:ext cx="9154886" cy="64724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«Поколения ФГОС»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399" y="818262"/>
            <a:ext cx="11800115" cy="5865568"/>
          </a:xfrm>
        </p:spPr>
        <p:txBody>
          <a:bodyPr>
            <a:noAutofit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Первое поколение ФГОС   2004-2009 годы 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«Чему учить?»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</a:t>
            </a: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alt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назывался</a:t>
            </a: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«Государственные образовательные стандарты». </a:t>
            </a:r>
            <a:endParaRPr lang="ru-RU" altLang="ru-RU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alt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пределен обязательный минимум </a:t>
            </a: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 общего образования и основных требований к обеспечению образовательного процесса.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Второе поколение ФГОС 2009-2020 годы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«Для чего учить?» и «Как это поможет в жизни?» 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Стандарты </a:t>
            </a: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ориентированы на результат и развитие универсальных учебных действия (умений</a:t>
            </a:r>
            <a:r>
              <a:rPr lang="ru-RU" alt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Были введены проектная и внеурочная деятельность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увеличилась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роль воспитательного компонента. </a:t>
            </a:r>
            <a:endParaRPr lang="ru-RU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Третье поколение ФГОС  с 2021 года </a:t>
            </a: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учащийся конкретно будет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знать, чем овладеет и что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освоит?»</a:t>
            </a: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Сформулированы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максимально конкретные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практикоориентированные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требования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предметам всей школьной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 и время, необходимое для их реализации; определены основные направления воспитания. 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882743" y="2833859"/>
            <a:ext cx="14042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C0CF9EC-FC7E-AC63-82D6-EEEE4CC05F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0" y="212726"/>
            <a:ext cx="800112" cy="75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962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850106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 обновлённые ФГОС лучше?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7346" y="116631"/>
            <a:ext cx="971375" cy="765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xmlns="" id="{EC6C0877-ADBD-6E9B-DE18-110031AF0C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973017"/>
              </p:ext>
            </p:extLst>
          </p:nvPr>
        </p:nvGraphicFramePr>
        <p:xfrm>
          <a:off x="431370" y="2355684"/>
          <a:ext cx="11679599" cy="3937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AF8240F-C369-2059-BEE4-AD9B7AEEE277}"/>
              </a:ext>
            </a:extLst>
          </p:cNvPr>
          <p:cNvSpPr txBox="1"/>
          <p:nvPr/>
        </p:nvSpPr>
        <p:spPr>
          <a:xfrm>
            <a:off x="431370" y="1080104"/>
            <a:ext cx="1092311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Обновлённые ФГОС соответствуют </a:t>
            </a:r>
            <a:endParaRPr lang="ru-RU" altLang="ru-RU" sz="3200" b="1" dirty="0" smtClean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alt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современным </a:t>
            </a:r>
            <a:r>
              <a:rPr lang="ru-RU" altLang="ru-RU" sz="3200" b="1" dirty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требованиям </a:t>
            </a: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068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/>
          <p:cNvSpPr txBox="1">
            <a:spLocks/>
          </p:cNvSpPr>
          <p:nvPr/>
        </p:nvSpPr>
        <p:spPr>
          <a:xfrm>
            <a:off x="7488155" y="1856744"/>
            <a:ext cx="4128459" cy="4814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pic>
        <p:nvPicPr>
          <p:cNvPr id="8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1656" y="116632"/>
            <a:ext cx="947065" cy="75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025F71D1-6617-67EC-42F8-C73601E5CD82}"/>
              </a:ext>
            </a:extLst>
          </p:cNvPr>
          <p:cNvSpPr txBox="1">
            <a:spLocks/>
          </p:cNvSpPr>
          <p:nvPr/>
        </p:nvSpPr>
        <p:spPr>
          <a:xfrm>
            <a:off x="239417" y="1488331"/>
            <a:ext cx="11664527" cy="51070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ПРЕДПОЛАГАЮТ СОЗДАНИЕ УСЛОВИЙ ДЛЯ ФОРМИРОВАНИЯ</a:t>
            </a:r>
          </a:p>
          <a:p>
            <a:endParaRPr lang="ru-RU" altLang="ru-RU" sz="800" b="1" dirty="0" smtClean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БАЗОВЫХ АКАДЕМИЧЕСКИХ ЗНАНИЙ И УМЕНИЙ ПО ВСЕМ ПРЕДМЕТАМ</a:t>
            </a:r>
          </a:p>
          <a:p>
            <a:endParaRPr lang="ru-RU" sz="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ФУНКЦИОНАЛЬНОЙ ГРАМОТНОСТИ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(как  </a:t>
            </a:r>
            <a:r>
              <a:rPr lang="ru-RU" sz="2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способности человека </a:t>
            </a:r>
            <a:endParaRPr lang="ru-RU" sz="24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использовать приобретаемые в течение жизни знания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решения широкого диапазона жизненных задач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различных сферах человеческой деятельности, общения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социальных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отношений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0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ШЕСТЬ </a:t>
            </a:r>
            <a:r>
              <a:rPr lang="ru-RU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НАПРАВЛЕНИЙ ФУНКЦИОНАЛЬНОЙ ГРАМОТНОСТИ </a:t>
            </a:r>
            <a:r>
              <a:rPr lang="ru-RU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математическая грамотность, читательская грамотность, 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естественнонаучная грамотность, финансовая грамотность, 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глобальные компетенции и креативное мышление</a:t>
            </a:r>
            <a:r>
              <a:rPr lang="ru-RU" altLang="ru-RU" sz="20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altLang="ru-RU" sz="2000" b="1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850106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 обновлённые ФГОС лучше?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520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736923" y="3717079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006158" y="720752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6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7911" y="870970"/>
            <a:ext cx="11395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27487" y="2368044"/>
            <a:ext cx="31728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827486" y="2520444"/>
            <a:ext cx="80012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0" y="878691"/>
            <a:ext cx="807395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ФГОС определяет </a:t>
            </a:r>
          </a:p>
          <a:p>
            <a:pPr algn="ctr" fontAlgn="base"/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единые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 учебно-методическая документаци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базовые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объем и содержание образования определенного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уровня, 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планируемые результаты освоения образовательной программы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endParaRPr lang="ru-RU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включает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 учебный план, </a:t>
            </a:r>
          </a:p>
          <a:p>
            <a:pPr algn="ctr" fontAlgn="base"/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календарный учебный график, </a:t>
            </a:r>
          </a:p>
          <a:p>
            <a:pPr algn="ctr" fontAlgn="base"/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федеральные рабочие программы учебных предметов, курсов, дисциплин (модулей), иных компонентов, </a:t>
            </a:r>
          </a:p>
          <a:p>
            <a:pPr algn="ctr" fontAlgn="base"/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федеральная рабочая программа воспитания, </a:t>
            </a:r>
          </a:p>
          <a:p>
            <a:pPr algn="ctr" fontAlgn="base"/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календарный план воспитательной </a:t>
            </a:r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AC0CF9EC-FC7E-AC63-82D6-EEEE4CC05F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3881" y="166754"/>
            <a:ext cx="916214" cy="869844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77911" y="137571"/>
            <a:ext cx="9614859" cy="70873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 обновлённые ФГОС лучше?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8278238" y="2982109"/>
            <a:ext cx="3735423" cy="16716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Федеральная основная общеобразовательная программа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7850221" y="878691"/>
            <a:ext cx="131421" cy="5726751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228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108" t="11436" r="-1108" b="15755"/>
          <a:stretch/>
        </p:blipFill>
        <p:spPr>
          <a:xfrm>
            <a:off x="152400" y="914400"/>
            <a:ext cx="12039600" cy="4886325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295275" y="201839"/>
            <a:ext cx="10515600" cy="712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Федеральные рабочие программы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AC0CF9EC-FC7E-AC63-82D6-EEEE4CC05F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599" y="123197"/>
            <a:ext cx="810145" cy="76914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47725" y="5800725"/>
            <a:ext cx="10353675" cy="70173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федеральная рабочая программа воспитания </a:t>
            </a:r>
          </a:p>
          <a:p>
            <a:pPr algn="ctr">
              <a:lnSpc>
                <a:spcPct val="110000"/>
              </a:lnSpc>
            </a:pP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федеральный календарный план воспитательной работы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903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/>
          <p:cNvSpPr txBox="1">
            <a:spLocks/>
          </p:cNvSpPr>
          <p:nvPr/>
        </p:nvSpPr>
        <p:spPr>
          <a:xfrm>
            <a:off x="8350535" y="4754325"/>
            <a:ext cx="3498293" cy="16312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spcBef>
                <a:spcPts val="0"/>
              </a:spcBef>
              <a:buNone/>
            </a:pPr>
            <a:endParaRPr lang="ru-RU" sz="1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Picture 2" descr="G:\УПРАВЛЕНИЕ общего образования\Киселева\Лого МОК куZбасс (1).png">
            <a:extLst>
              <a:ext uri="{FF2B5EF4-FFF2-40B4-BE49-F238E27FC236}">
                <a16:creationId xmlns:a16="http://schemas.microsoft.com/office/drawing/2014/main" xmlns="" id="{5FFC83D1-A865-454A-9F32-14158F259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8933" y="100254"/>
            <a:ext cx="892793" cy="71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9705" y="1231983"/>
            <a:ext cx="113194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>
                <a:solidFill>
                  <a:srgbClr val="002060"/>
                </a:solidFill>
                <a:latin typeface="Arial Black" panose="020B0A04020102020204" pitchFamily="34" charset="0"/>
              </a:rPr>
              <a:t>ФГОС НОО-2021</a:t>
            </a:r>
            <a:endParaRPr lang="ru-RU" sz="2000" u="sng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Общий </a:t>
            </a:r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объем аудиторной работы обучающихся 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за четыре учебных года 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2954 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-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3345 </a:t>
            </a:r>
            <a:r>
              <a:rPr lang="ru-RU" sz="2000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академ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 часов</a:t>
            </a:r>
            <a:endParaRPr lang="ru-RU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9705" y="2258468"/>
            <a:ext cx="1103696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>
                <a:solidFill>
                  <a:srgbClr val="002060"/>
                </a:solidFill>
                <a:latin typeface="Arial Black" panose="020B0A04020102020204" pitchFamily="34" charset="0"/>
              </a:rPr>
              <a:t>ФГОС ООО-2021</a:t>
            </a:r>
            <a:endParaRPr lang="ru-RU" sz="2000" u="sng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Общий </a:t>
            </a:r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объем аудиторной работы обучающихся </a:t>
            </a:r>
            <a:endParaRPr lang="ru-RU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за пять учебных лет 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5058 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-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5848 </a:t>
            </a:r>
            <a:r>
              <a:rPr lang="ru-RU" sz="2000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академ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 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часов</a:t>
            </a:r>
            <a:endParaRPr lang="ru-RU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5744" y="0"/>
            <a:ext cx="113309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чебная нагрузка обучающихся 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 обновленными ФГОС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8144" y="4268620"/>
            <a:ext cx="11634507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СанПиН </a:t>
            </a:r>
            <a:r>
              <a:rPr lang="ru-RU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1.2.3685-21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Продолжительность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дневной суммарной образовательной нагрузки для обучающихся: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I класса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4 урока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(при 2ч физкультуры)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, </a:t>
            </a:r>
          </a:p>
          <a:p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5 уроков 1 раз/</a:t>
            </a:r>
            <a:r>
              <a:rPr lang="ru-RU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нед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.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(при 3ч физ.)</a:t>
            </a:r>
          </a:p>
          <a:p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II-IV классов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5 уроков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(при 2ч физкультуры), </a:t>
            </a:r>
          </a:p>
          <a:p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6 уроков 1 раз/</a:t>
            </a:r>
            <a:r>
              <a:rPr lang="ru-RU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нед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.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(при 3ч физ.) </a:t>
            </a:r>
          </a:p>
          <a:p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V-VI классов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6 уроков не более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VII-XI классов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7 уроков не более 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9706" y="3232955"/>
            <a:ext cx="111036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>
                <a:solidFill>
                  <a:srgbClr val="002060"/>
                </a:solidFill>
                <a:latin typeface="Arial Black" panose="020B0A04020102020204" pitchFamily="34" charset="0"/>
              </a:rPr>
              <a:t>ФГОС </a:t>
            </a:r>
            <a:r>
              <a:rPr lang="ru-RU" sz="2000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СОО-2022</a:t>
            </a:r>
            <a:endParaRPr lang="ru-RU" sz="2000" u="sng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Общий </a:t>
            </a:r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объем аудиторной работы обучающихся </a:t>
            </a:r>
            <a:endParaRPr lang="ru-RU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за </a:t>
            </a:r>
            <a:r>
              <a:rPr lang="ru-RU" sz="2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два учебных года 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2170 -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2516 </a:t>
            </a:r>
            <a:r>
              <a:rPr lang="ru-RU" sz="2000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академ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 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часов</a:t>
            </a:r>
            <a:endParaRPr lang="ru-RU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1388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760</Words>
  <Application>Microsoft Office PowerPoint</Application>
  <PresentationFormat>Произвольный</PresentationFormat>
  <Paragraphs>234</Paragraphs>
  <Slides>16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Переход  на обновленные федеральные государственные образовательные стандарты общего образования  в 2023-2024 учебном году   (просто и доступно для родителей) </vt:lpstr>
      <vt:lpstr>Зачем нужен ФГОС?</vt:lpstr>
      <vt:lpstr>Каждый стандарт включает в себя требования:</vt:lpstr>
      <vt:lpstr>«Поколения ФГОС» </vt:lpstr>
      <vt:lpstr>Чем обновлённые ФГОС лучше?</vt:lpstr>
      <vt:lpstr>Чем обновлённые ФГОС лучше?</vt:lpstr>
      <vt:lpstr>Чем обновлённые ФГОС лучше?</vt:lpstr>
      <vt:lpstr>Презентация PowerPoint</vt:lpstr>
      <vt:lpstr>Презентация PowerPoint</vt:lpstr>
      <vt:lpstr>Презентация PowerPoint</vt:lpstr>
      <vt:lpstr>Презентация PowerPoint</vt:lpstr>
      <vt:lpstr>Некоторые особенности обновленных ФГОС </vt:lpstr>
      <vt:lpstr>Федеральный учебный план СОО </vt:lpstr>
      <vt:lpstr>Профили обучения  и сочетания предметов в них</vt:lpstr>
      <vt:lpstr>Планирование внеурочной деятельности</vt:lpstr>
      <vt:lpstr>ПОРТАЛ «ЕДИНОЕ СОДЕРЖАНИЕ ОБЩЕГО  ОБРАЗОВАНИЯ»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Переход  на обновленный федеральный государственный образовательный стандарт общего образования  в 2023-2024 учебном году</dc:title>
  <dc:creator>Пользователь</dc:creator>
  <cp:lastModifiedBy>13</cp:lastModifiedBy>
  <cp:revision>38</cp:revision>
  <dcterms:created xsi:type="dcterms:W3CDTF">2023-05-15T14:05:35Z</dcterms:created>
  <dcterms:modified xsi:type="dcterms:W3CDTF">2023-05-17T09:28:42Z</dcterms:modified>
</cp:coreProperties>
</file>